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990" autoAdjust="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00EC3-9B1F-4F62-8FC8-3F9D91965A5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93341-4EA1-4560-8690-280D981361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699EEF-EC57-45F3-9795-3271C1DE264B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ECDB57-AB64-4C7A-8E2C-043EBF3FEF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2130425"/>
            <a:ext cx="8786874" cy="1798641"/>
          </a:xfrm>
        </p:spPr>
        <p:txBody>
          <a:bodyPr>
            <a:noAutofit/>
          </a:bodyPr>
          <a:lstStyle/>
          <a:p>
            <a:r>
              <a:rPr lang="sr-Cyrl-CS" sz="4000" dirty="0" smtClean="0"/>
              <a:t>Портфолио запослених у образовању –</a:t>
            </a:r>
            <a:br>
              <a:rPr lang="sr-Cyrl-CS" sz="4000" dirty="0" smtClean="0"/>
            </a:br>
            <a:r>
              <a:rPr lang="sr-Cyrl-CS" sz="4000" dirty="0" smtClean="0"/>
              <a:t>фактор професионалног развоја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Садржај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То је кратак преглед портфолиа ради лакшег сналажења у њему</a:t>
            </a:r>
          </a:p>
          <a:p>
            <a:r>
              <a:rPr lang="sr-Cyrl-CS" dirty="0" smtClean="0"/>
              <a:t>У њему дословно пишете поднаслове ваше личне радне биографије:</a:t>
            </a:r>
          </a:p>
          <a:p>
            <a:pPr>
              <a:buNone/>
            </a:pPr>
            <a:r>
              <a:rPr lang="sr-Cyrl-CS" sz="1800" dirty="0" smtClean="0"/>
              <a:t>-     </a:t>
            </a:r>
            <a:r>
              <a:rPr lang="sr-Cyrl-CS" sz="1800" b="1" i="1" dirty="0" smtClean="0"/>
              <a:t>Радна биографија</a:t>
            </a:r>
          </a:p>
          <a:p>
            <a:pPr>
              <a:buFontTx/>
              <a:buChar char="-"/>
            </a:pPr>
            <a:r>
              <a:rPr lang="sr-Cyrl-CS" sz="1800" b="1" i="1" dirty="0" smtClean="0"/>
              <a:t>Лични извештај</a:t>
            </a:r>
          </a:p>
          <a:p>
            <a:pPr>
              <a:buFontTx/>
              <a:buChar char="-"/>
            </a:pPr>
            <a:r>
              <a:rPr lang="sr-Cyrl-CS" sz="1800" b="1" i="1" dirty="0" smtClean="0"/>
              <a:t>Есеј (лична професионална филозофија)</a:t>
            </a:r>
          </a:p>
          <a:p>
            <a:pPr>
              <a:buFontTx/>
              <a:buChar char="-"/>
            </a:pPr>
            <a:r>
              <a:rPr lang="sr-Cyrl-CS" sz="1800" b="1" i="1" dirty="0" smtClean="0"/>
              <a:t>Компетенције</a:t>
            </a:r>
          </a:p>
          <a:p>
            <a:pPr>
              <a:buFontTx/>
              <a:buChar char="-"/>
            </a:pPr>
            <a:r>
              <a:rPr lang="sr-Cyrl-CS" sz="1800" b="1" i="1" dirty="0" smtClean="0"/>
              <a:t>Лични план професионалног развоја</a:t>
            </a:r>
          </a:p>
          <a:p>
            <a:pPr>
              <a:buFontTx/>
              <a:buChar char="-"/>
            </a:pPr>
            <a:r>
              <a:rPr lang="sr-Cyrl-CS" sz="1800" b="1" i="1" dirty="0" smtClean="0"/>
              <a:t>Прикупљени прилози (докази)</a:t>
            </a:r>
            <a:endParaRPr lang="sr-Cyrl-CS" b="1" i="1" dirty="0" smtClean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/>
          <a:lstStyle/>
          <a:p>
            <a:r>
              <a:rPr lang="sr-Cyrl-CS" dirty="0" smtClean="0"/>
              <a:t>Радна биографија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714488"/>
            <a:ext cx="8786874" cy="4857784"/>
          </a:xfrm>
        </p:spPr>
        <p:txBody>
          <a:bodyPr>
            <a:normAutofit fontScale="92500"/>
          </a:bodyPr>
          <a:lstStyle/>
          <a:p>
            <a:r>
              <a:rPr lang="sr-Cyrl-CS" sz="2800" dirty="0" smtClean="0"/>
              <a:t>Стечен степен;академско звање; стручно звање</a:t>
            </a:r>
          </a:p>
          <a:p>
            <a:r>
              <a:rPr lang="sr-Cyrl-CS" sz="2800" dirty="0" smtClean="0"/>
              <a:t>Радно искуство (где смо све радили)</a:t>
            </a:r>
          </a:p>
          <a:p>
            <a:r>
              <a:rPr lang="sr-Cyrl-CS" sz="2800" dirty="0" smtClean="0"/>
              <a:t>Одговорности на местима на којима смо радили </a:t>
            </a:r>
          </a:p>
          <a:p>
            <a:r>
              <a:rPr lang="sr-Cyrl-CS" sz="2800" dirty="0" smtClean="0"/>
              <a:t>Вешине које поседујемо, тј. послове које смо обављали те смо стекли дате вештине</a:t>
            </a:r>
          </a:p>
          <a:p>
            <a:r>
              <a:rPr lang="sr-Cyrl-CS" sz="2800" dirty="0" smtClean="0"/>
              <a:t>Стране језик</a:t>
            </a:r>
            <a:r>
              <a:rPr lang="en-US" sz="2800" smtClean="0"/>
              <a:t>e</a:t>
            </a:r>
            <a:r>
              <a:rPr lang="sr-Cyrl-CS" sz="2800" smtClean="0"/>
              <a:t> </a:t>
            </a:r>
            <a:r>
              <a:rPr lang="sr-Cyrl-CS" sz="2800" dirty="0" smtClean="0"/>
              <a:t>које знамо</a:t>
            </a:r>
          </a:p>
          <a:p>
            <a:r>
              <a:rPr lang="sr-Cyrl-CS" sz="2800" dirty="0" smtClean="0"/>
              <a:t>Стручни испит (да ли је положен и ако јесте, када)</a:t>
            </a:r>
          </a:p>
          <a:p>
            <a:r>
              <a:rPr lang="sr-Cyrl-CS" sz="2800" dirty="0" smtClean="0"/>
              <a:t>Способнсти ; особине; хоби; амбиције;интересовања</a:t>
            </a:r>
          </a:p>
          <a:p>
            <a:r>
              <a:rPr lang="sr-Cyrl-CS" sz="2800" dirty="0" smtClean="0"/>
              <a:t>Навести које сте акредитоване програме стручног усавршавања похађали</a:t>
            </a:r>
          </a:p>
          <a:p>
            <a:pPr>
              <a:buNone/>
            </a:pPr>
            <a:endParaRPr lang="sr-Cyrl-CS" sz="2800" dirty="0" smtClean="0"/>
          </a:p>
          <a:p>
            <a:endParaRPr lang="sr-Cyrl-CS" sz="2800" dirty="0" smtClean="0"/>
          </a:p>
          <a:p>
            <a:endParaRPr lang="sr-Cyrl-CS" sz="2800" dirty="0" smtClean="0"/>
          </a:p>
          <a:p>
            <a:endParaRPr lang="sr-Cyrl-CS" sz="2800" dirty="0" smtClean="0"/>
          </a:p>
          <a:p>
            <a:endParaRPr lang="en-US" sz="2800" dirty="0"/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Лични извештај – извештај о раду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 Лични извештај је планирање и програмирање образовно-васпитног рада</a:t>
            </a:r>
          </a:p>
          <a:p>
            <a:r>
              <a:rPr lang="sr-Cyrl-CS" dirty="0" smtClean="0"/>
              <a:t>Лични извештај чине:</a:t>
            </a:r>
          </a:p>
          <a:p>
            <a:pPr>
              <a:buFont typeface="Wingdings" pitchFamily="2" charset="2"/>
              <a:buChar char="ü"/>
            </a:pPr>
            <a:r>
              <a:rPr lang="sr-Cyrl-CS" sz="2800" dirty="0" smtClean="0"/>
              <a:t>Планови редовне, додатне и допунске наставе</a:t>
            </a:r>
          </a:p>
          <a:p>
            <a:pPr>
              <a:buFont typeface="Wingdings" pitchFamily="2" charset="2"/>
              <a:buChar char="ü"/>
            </a:pPr>
            <a:r>
              <a:rPr lang="sr-Cyrl-CS" sz="2800" dirty="0" smtClean="0"/>
              <a:t>Планови секције коју водите</a:t>
            </a:r>
          </a:p>
          <a:p>
            <a:pPr>
              <a:buFont typeface="Wingdings" pitchFamily="2" charset="2"/>
              <a:buChar char="ü"/>
            </a:pPr>
            <a:r>
              <a:rPr lang="sr-Cyrl-CS" sz="2800" dirty="0" smtClean="0"/>
              <a:t>Учешће на такмичењима, конкурсима...</a:t>
            </a:r>
          </a:p>
          <a:p>
            <a:pPr>
              <a:buFont typeface="Wingdings" pitchFamily="2" charset="2"/>
              <a:buChar char="ü"/>
            </a:pPr>
            <a:r>
              <a:rPr lang="sr-Cyrl-CS" sz="2800" dirty="0" smtClean="0"/>
              <a:t>Лична задужења и рад у тимовима</a:t>
            </a:r>
          </a:p>
          <a:p>
            <a:pPr>
              <a:buFont typeface="Wingdings" pitchFamily="2" charset="2"/>
              <a:buChar char="ü"/>
            </a:pPr>
            <a:r>
              <a:rPr lang="sr-Cyrl-CS" sz="2800" dirty="0" smtClean="0"/>
              <a:t>Сарадња са средином, установама ...</a:t>
            </a:r>
            <a:r>
              <a:rPr lang="sr-Cyrl-CS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Лична професионална филозофија</a:t>
            </a:r>
            <a:br>
              <a:rPr lang="sr-Cyrl-CS" dirty="0" smtClean="0"/>
            </a:br>
            <a:r>
              <a:rPr lang="sr-Cyrl-CS" dirty="0" smtClean="0"/>
              <a:t>ЛПФ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CS" sz="2400" dirty="0" smtClean="0"/>
              <a:t>То је есеј који представља креативни, субјективни приступ са јасно приказаним идејама и размишљањима у вези са темом</a:t>
            </a:r>
          </a:p>
          <a:p>
            <a:r>
              <a:rPr lang="sr-Cyrl-CS" sz="2400" b="1" dirty="0" smtClean="0"/>
              <a:t>Елементи за писање личне професионалне филозофије:</a:t>
            </a:r>
          </a:p>
          <a:p>
            <a:pPr>
              <a:buFontTx/>
              <a:buChar char="-"/>
            </a:pPr>
            <a:r>
              <a:rPr lang="sr-Cyrl-CS" sz="2400" u="sng" dirty="0" smtClean="0"/>
              <a:t>Како радим/подучавам</a:t>
            </a:r>
          </a:p>
          <a:p>
            <a:pPr>
              <a:buFontTx/>
              <a:buChar char="-"/>
            </a:pPr>
            <a:r>
              <a:rPr lang="sr-Cyrl-CS" sz="2400" u="sng" dirty="0" smtClean="0"/>
              <a:t>Који је мој доминантан стил рада</a:t>
            </a:r>
          </a:p>
          <a:p>
            <a:pPr>
              <a:buFontTx/>
              <a:buChar char="-"/>
            </a:pPr>
            <a:r>
              <a:rPr lang="sr-Cyrl-CS" sz="2400" u="sng" dirty="0" smtClean="0"/>
              <a:t>Најчешћи облици рада</a:t>
            </a:r>
          </a:p>
          <a:p>
            <a:pPr>
              <a:buFontTx/>
              <a:buChar char="-"/>
            </a:pPr>
            <a:r>
              <a:rPr lang="sr-Cyrl-CS" sz="2400" u="sng" dirty="0" smtClean="0"/>
              <a:t>Зашто радим баш на тај начин</a:t>
            </a:r>
          </a:p>
          <a:p>
            <a:pPr>
              <a:buFontTx/>
              <a:buChar char="-"/>
            </a:pPr>
            <a:r>
              <a:rPr lang="sr-Cyrl-CS" sz="2400" u="sng" dirty="0" smtClean="0"/>
              <a:t>Које циљеве постављам себи/ученицима</a:t>
            </a:r>
          </a:p>
          <a:p>
            <a:pPr>
              <a:buFontTx/>
              <a:buChar char="-"/>
            </a:pPr>
            <a:r>
              <a:rPr lang="sr-Cyrl-CS" sz="2400" u="sng" dirty="0" smtClean="0"/>
              <a:t>Које методе најчешће користим и зашто</a:t>
            </a:r>
          </a:p>
          <a:p>
            <a:pPr>
              <a:buFontTx/>
              <a:buChar char="-"/>
            </a:pPr>
            <a:r>
              <a:rPr lang="sr-Cyrl-CS" sz="2400" u="sng" dirty="0" smtClean="0"/>
              <a:t>Како се то што радим одражава на децу/ученике</a:t>
            </a:r>
          </a:p>
          <a:p>
            <a:endParaRPr lang="sr-Cyrl-CS" dirty="0" smtClean="0"/>
          </a:p>
          <a:p>
            <a:endParaRPr lang="sr-Cyrl-CS" dirty="0" smtClean="0"/>
          </a:p>
          <a:p>
            <a:endParaRPr lang="sr-Cyrl-CS" dirty="0" smtClean="0"/>
          </a:p>
          <a:p>
            <a:endParaRPr lang="sr-Cyrl-CS" dirty="0" smtClean="0"/>
          </a:p>
          <a:p>
            <a:endParaRPr lang="sr-Cyrl-CS" dirty="0" smtClean="0"/>
          </a:p>
          <a:p>
            <a:endParaRPr lang="sr-Cyrl-CS" dirty="0" smtClean="0"/>
          </a:p>
          <a:p>
            <a:endParaRPr lang="sr-Cyrl-CS" dirty="0" smtClean="0"/>
          </a:p>
          <a:p>
            <a:endParaRPr lang="sr-Cyrl-C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Компетенције – појам и значење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3600" dirty="0" smtClean="0"/>
              <a:t>Компетенциј наставника  односе се на</a:t>
            </a:r>
            <a:r>
              <a:rPr lang="sr-Cyrl-CS" dirty="0" smtClean="0"/>
              <a:t>:</a:t>
            </a:r>
            <a:endParaRPr lang="sr-Cyrl-CS" sz="3200" dirty="0" smtClean="0"/>
          </a:p>
          <a:p>
            <a:pPr marL="514350" indent="-514350">
              <a:buAutoNum type="arabicPeriod"/>
            </a:pPr>
            <a:r>
              <a:rPr lang="sr-Cyrl-CS" sz="3200" dirty="0" smtClean="0"/>
              <a:t>Наставну област, предмет и методе наставе</a:t>
            </a:r>
          </a:p>
          <a:p>
            <a:pPr marL="514350" indent="-514350">
              <a:buAutoNum type="arabicPeriod"/>
            </a:pPr>
            <a:r>
              <a:rPr lang="sr-Cyrl-CS" sz="3200" dirty="0" smtClean="0"/>
              <a:t> Поучавање и учење</a:t>
            </a:r>
          </a:p>
          <a:p>
            <a:pPr marL="514350" indent="-514350">
              <a:buAutoNum type="arabicPeriod"/>
            </a:pPr>
            <a:r>
              <a:rPr lang="sr-Cyrl-CS" sz="3200" dirty="0" smtClean="0"/>
              <a:t>Подршку  развоју личности ученика</a:t>
            </a:r>
          </a:p>
          <a:p>
            <a:pPr marL="514350" indent="-514350">
              <a:buAutoNum type="arabicPeriod"/>
            </a:pPr>
            <a:r>
              <a:rPr lang="sr-Cyrl-CS" sz="3200" dirty="0" smtClean="0"/>
              <a:t>Комуникацију и сарадњу</a:t>
            </a:r>
            <a:endParaRPr lang="en-US" sz="3200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sr-Cyrl-CS" dirty="0" smtClean="0"/>
              <a:t>Лични план професионалног          развоја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643602"/>
          </a:xfrm>
        </p:spPr>
        <p:txBody>
          <a:bodyPr>
            <a:normAutofit lnSpcReduction="10000"/>
          </a:bodyPr>
          <a:lstStyle/>
          <a:p>
            <a:r>
              <a:rPr lang="sr-Cyrl-CS" sz="2000" dirty="0" smtClean="0"/>
              <a:t>Лични план професионалног развоја треба бти усклађен са школским планом стручног усавршавања наставника</a:t>
            </a:r>
          </a:p>
          <a:p>
            <a:r>
              <a:rPr lang="sr-Cyrl-CS" sz="2000" dirty="0" smtClean="0"/>
              <a:t>Лични план професионалног развоја ради се према компетенцијама које су потребне за обављање посла , тј. према компетенцијама које поседујете и према знању које желите да развијете</a:t>
            </a:r>
          </a:p>
          <a:p>
            <a:pPr>
              <a:buFont typeface="Wingdings" pitchFamily="2" charset="2"/>
              <a:buChar char="v"/>
            </a:pPr>
            <a:r>
              <a:rPr lang="sr-Cyrl-CS" sz="2400" dirty="0" smtClean="0"/>
              <a:t>Постоји упитник  за самопроцену компетенције наставника на сајту ЗУОВ-а(завод за унапређивање образовања и васпитања) и он вам може помоћи да откријете у којој компетенцији сте успешни, а коју треба да развијете</a:t>
            </a:r>
          </a:p>
          <a:p>
            <a:r>
              <a:rPr lang="sr-Cyrl-CS" sz="2400" dirty="0" smtClean="0"/>
              <a:t>Препорука је да сваке године развијете по једну компетенцију, тј. посетите акредитован стручни семинар са ознаком  К1, К2, К3, К4.</a:t>
            </a:r>
          </a:p>
          <a:p>
            <a:r>
              <a:rPr lang="sr-Cyrl-CS" sz="2400" dirty="0" smtClean="0"/>
              <a:t>У </a:t>
            </a:r>
            <a:r>
              <a:rPr lang="sr-Cyrl-CS" sz="2400" b="1" i="1" dirty="0" smtClean="0"/>
              <a:t>приручнику за планирање  стручног усавршавања  </a:t>
            </a:r>
            <a:r>
              <a:rPr lang="sr-Cyrl-CS" sz="2400" dirty="0" smtClean="0"/>
              <a:t>налази се предлог табела које можете користити</a:t>
            </a:r>
          </a:p>
          <a:p>
            <a:endParaRPr lang="sr-Cyrl-CS" sz="2400" dirty="0" smtClean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Прикупљање доказа и савети за избор доказа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sz="2800" dirty="0" smtClean="0"/>
              <a:t>Бирајте и користите оне доказе који најбоље илуструју како се професионално развијате и напредујете!</a:t>
            </a:r>
          </a:p>
          <a:p>
            <a:r>
              <a:rPr lang="sr-Cyrl-CS" sz="2000" b="1" dirty="0" smtClean="0"/>
              <a:t>Дозвољено је као доказ (прилог) користити:</a:t>
            </a:r>
          </a:p>
          <a:p>
            <a:pPr>
              <a:buFont typeface="Wingdings" pitchFamily="2" charset="2"/>
              <a:buChar char="ü"/>
            </a:pPr>
            <a:r>
              <a:rPr lang="sr-Cyrl-CS" sz="2400" dirty="0" smtClean="0"/>
              <a:t>Припреме за час</a:t>
            </a:r>
          </a:p>
          <a:p>
            <a:pPr>
              <a:buFont typeface="Wingdings" pitchFamily="2" charset="2"/>
              <a:buChar char="ü"/>
            </a:pPr>
            <a:r>
              <a:rPr lang="sr-Cyrl-CS" sz="2400" dirty="0" smtClean="0"/>
              <a:t>Ученичке радове</a:t>
            </a:r>
          </a:p>
          <a:p>
            <a:pPr>
              <a:buFont typeface="Wingdings" pitchFamily="2" charset="2"/>
              <a:buChar char="ü"/>
            </a:pPr>
            <a:r>
              <a:rPr lang="sr-Cyrl-CS" sz="2400" dirty="0" smtClean="0"/>
              <a:t>Фотографије са часова</a:t>
            </a:r>
          </a:p>
          <a:p>
            <a:pPr>
              <a:buFont typeface="Wingdings" pitchFamily="2" charset="2"/>
              <a:buChar char="ü"/>
            </a:pPr>
            <a:r>
              <a:rPr lang="sr-Cyrl-CS" sz="2400" dirty="0" smtClean="0"/>
              <a:t>Примере тестова, анкета, упитника</a:t>
            </a:r>
          </a:p>
          <a:p>
            <a:pPr>
              <a:buFont typeface="Wingdings" pitchFamily="2" charset="2"/>
              <a:buChar char="ü"/>
            </a:pPr>
            <a:r>
              <a:rPr lang="sr-Cyrl-CS" sz="2400" dirty="0" smtClean="0"/>
              <a:t>Анкете и анализе одговора деце, родитеља и колега</a:t>
            </a:r>
          </a:p>
          <a:p>
            <a:pPr>
              <a:buFont typeface="Wingdings" pitchFamily="2" charset="2"/>
              <a:buChar char="ü"/>
            </a:pPr>
            <a:r>
              <a:rPr lang="sr-Cyrl-CS" sz="2400" dirty="0" smtClean="0"/>
              <a:t>Резултати тестова ученика</a:t>
            </a:r>
          </a:p>
          <a:p>
            <a:pPr>
              <a:buFont typeface="Wingdings" pitchFamily="2" charset="2"/>
              <a:buChar char="ü"/>
            </a:pPr>
            <a:r>
              <a:rPr lang="sr-Cyrl-CS" sz="2400" dirty="0" smtClean="0"/>
              <a:t>Дневнички записи , белешке и коментари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525963"/>
          </a:xfrm>
        </p:spPr>
        <p:txBody>
          <a:bodyPr/>
          <a:lstStyle/>
          <a:p>
            <a:endParaRPr lang="sr-Cyrl-CS" dirty="0" smtClean="0"/>
          </a:p>
          <a:p>
            <a:pPr>
              <a:buNone/>
            </a:pPr>
            <a:endParaRPr lang="sr-Cyrl-CS" dirty="0" smtClean="0"/>
          </a:p>
          <a:p>
            <a:pPr>
              <a:buNone/>
            </a:pPr>
            <a:r>
              <a:rPr lang="sr-Cyrl-CS" sz="5400" dirty="0" smtClean="0"/>
              <a:t>    Хвала вам на пажњи и срећно у будућем раду!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i="1" dirty="0" smtClean="0"/>
              <a:t>Законске  обавезе  педагошких  радника  у  школи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CS" sz="1600" dirty="0" smtClean="0"/>
              <a:t> У оквиру  пуног радног времена наставник и стручни сарадник имају 68 сати годишње различитих облика стручног усавршавања, од чега је 24 сата право на плаћено одсуство из установе ради похађања одобрених програма и стручних скупова , а 44 сата стручног усавршавања у оквиру својих развојних активности.</a:t>
            </a:r>
          </a:p>
          <a:p>
            <a:pPr algn="just"/>
            <a:r>
              <a:rPr lang="sr-Cyrl-CS" sz="1600" dirty="0" smtClean="0"/>
              <a:t>Гледано на годишњем нивоу наставник и стручни сарадник морају имати  68 сати стручног усавршавања и то:</a:t>
            </a:r>
          </a:p>
          <a:p>
            <a:pPr algn="just">
              <a:buNone/>
            </a:pPr>
            <a:r>
              <a:rPr lang="sr-Cyrl-CS" sz="1600" dirty="0" smtClean="0"/>
              <a:t>               </a:t>
            </a:r>
            <a:r>
              <a:rPr lang="sr-Cyrl-CS" sz="1600" b="1" dirty="0" smtClean="0"/>
              <a:t>24 сата  стручног усавршавања ван установе</a:t>
            </a:r>
            <a:r>
              <a:rPr lang="sr-Cyrl-CS" sz="1600" dirty="0" smtClean="0"/>
              <a:t>:</a:t>
            </a:r>
          </a:p>
          <a:p>
            <a:pPr algn="just">
              <a:buNone/>
            </a:pPr>
            <a:r>
              <a:rPr lang="sr-Cyrl-CS" sz="1600" dirty="0"/>
              <a:t> </a:t>
            </a:r>
            <a:r>
              <a:rPr lang="sr-Cyrl-CS" sz="1600" dirty="0" smtClean="0"/>
              <a:t>                            20 сати стручних одобрених семинара</a:t>
            </a:r>
          </a:p>
          <a:p>
            <a:pPr algn="just">
              <a:buNone/>
            </a:pPr>
            <a:r>
              <a:rPr lang="sr-Cyrl-CS" sz="1600" dirty="0"/>
              <a:t> </a:t>
            </a:r>
            <a:r>
              <a:rPr lang="sr-Cyrl-CS" sz="1600" dirty="0" smtClean="0"/>
              <a:t>                             4 бода са стручног скупа (4 стручна скупа годишње)</a:t>
            </a:r>
          </a:p>
          <a:p>
            <a:pPr algn="just">
              <a:buNone/>
            </a:pPr>
            <a:r>
              <a:rPr lang="sr-Cyrl-CS" sz="1600" dirty="0"/>
              <a:t> </a:t>
            </a:r>
            <a:r>
              <a:rPr lang="sr-Cyrl-CS" sz="1600" dirty="0" smtClean="0"/>
              <a:t>              </a:t>
            </a:r>
            <a:r>
              <a:rPr lang="sr-Cyrl-CS" sz="1600" b="1" dirty="0" smtClean="0"/>
              <a:t>44 сата стручног  усавршавања у оквиру установе</a:t>
            </a:r>
          </a:p>
          <a:p>
            <a:pPr algn="just">
              <a:buNone/>
            </a:pPr>
            <a:r>
              <a:rPr lang="sr-Cyrl-CS" sz="1600" dirty="0" smtClean="0"/>
              <a:t>44 сата стручног усавршавања се може прикупити следећим активностима:</a:t>
            </a:r>
          </a:p>
          <a:p>
            <a:pPr algn="just">
              <a:buFontTx/>
              <a:buChar char="-"/>
            </a:pPr>
            <a:r>
              <a:rPr lang="sr-Cyrl-CS" sz="1600" dirty="0" smtClean="0"/>
              <a:t>Извођењем и присуствовањем угледним часовима</a:t>
            </a:r>
          </a:p>
          <a:p>
            <a:pPr algn="just">
              <a:buFontTx/>
              <a:buChar char="-"/>
            </a:pPr>
            <a:r>
              <a:rPr lang="sr-Cyrl-CS" sz="1600" dirty="0" smtClean="0"/>
              <a:t>Излагањем предавања са стручних усавршавања</a:t>
            </a:r>
          </a:p>
          <a:p>
            <a:pPr algn="just">
              <a:buFontTx/>
              <a:buChar char="-"/>
            </a:pPr>
            <a:r>
              <a:rPr lang="sr-Cyrl-CS" sz="1600" dirty="0" smtClean="0"/>
              <a:t>Приказом књига, приручника, часописа из области  образовања и васпитања</a:t>
            </a:r>
          </a:p>
          <a:p>
            <a:pPr algn="just">
              <a:buFontTx/>
              <a:buChar char="-"/>
            </a:pPr>
            <a:r>
              <a:rPr lang="sr-Cyrl-CS" sz="1600" dirty="0" smtClean="0"/>
              <a:t>Радом на маркетингу школе ( администратор  сајта или блога; помоћник  администратора)</a:t>
            </a:r>
          </a:p>
          <a:p>
            <a:pPr>
              <a:buNone/>
            </a:pPr>
            <a:endParaRPr lang="sr-Cyrl-CS" sz="1600" dirty="0" smtClean="0"/>
          </a:p>
          <a:p>
            <a:pPr>
              <a:buNone/>
            </a:pPr>
            <a:endParaRPr lang="sr-Cyrl-CS" sz="1600" dirty="0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000" dirty="0" smtClean="0"/>
              <a:t>Документ о вредновању сталног стручног  усавршавања  у Основној школи “Сава Вељковић” у Добрици  усвојен је на ШО 27.02.2014. године и тиме је постао </a:t>
            </a:r>
            <a:r>
              <a:rPr lang="sr-Cyrl-CS" sz="2000" b="1" dirty="0" smtClean="0"/>
              <a:t>важећи</a:t>
            </a:r>
            <a:r>
              <a:rPr lang="sr-Cyrl-CS" sz="2000" dirty="0" smtClean="0"/>
              <a:t> и </a:t>
            </a:r>
            <a:r>
              <a:rPr lang="sr-Cyrl-CS" sz="2000" b="1" dirty="0" smtClean="0"/>
              <a:t>обавезујући</a:t>
            </a:r>
            <a:r>
              <a:rPr lang="sr-Cyrl-CS" sz="2000" dirty="0" smtClean="0"/>
              <a:t> за све педагошке раднике у школи!</a:t>
            </a:r>
          </a:p>
          <a:p>
            <a:endParaRPr lang="sr-Cyrl-CS" sz="2000" dirty="0" smtClean="0"/>
          </a:p>
          <a:p>
            <a:endParaRPr lang="sr-Cyrl-CS" sz="2000" dirty="0"/>
          </a:p>
          <a:p>
            <a:pPr>
              <a:buNone/>
            </a:pPr>
            <a:r>
              <a:rPr lang="sr-Cyrl-CS" sz="2000" dirty="0"/>
              <a:t> </a:t>
            </a:r>
            <a:r>
              <a:rPr lang="sr-Cyrl-CS" sz="2000" dirty="0" smtClean="0"/>
              <a:t>     Синтагму  “ стручно усавршавање у установи “  не треба дословно тумачити.Школа није једино место на којем се може  реализовати поједини облик  стручног усавршавања.То може бити и музеј, библиотека, биоскоп, позориште...</a:t>
            </a:r>
            <a:endParaRPr lang="en-US" sz="20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ВАЖНО!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CS" sz="1800" dirty="0" smtClean="0"/>
              <a:t>1.Стручни актив за развојно планирање</a:t>
            </a:r>
          </a:p>
          <a:p>
            <a:pPr>
              <a:buNone/>
            </a:pPr>
            <a:r>
              <a:rPr lang="sr-Cyrl-CS" sz="1800" dirty="0" smtClean="0"/>
              <a:t>2.Стручни актив за развој школског програма</a:t>
            </a:r>
          </a:p>
          <a:p>
            <a:pPr>
              <a:buNone/>
            </a:pPr>
            <a:r>
              <a:rPr lang="sr-Cyrl-CS" sz="1800" dirty="0" smtClean="0"/>
              <a:t>3.Тимови за самовредновање рада установе</a:t>
            </a:r>
          </a:p>
          <a:p>
            <a:pPr>
              <a:buNone/>
            </a:pPr>
            <a:r>
              <a:rPr lang="sr-Cyrl-CS" sz="1800" dirty="0" smtClean="0"/>
              <a:t>4.Тим за заштиту ученика и запослених од насиља, злостављања и занемаривања</a:t>
            </a:r>
          </a:p>
          <a:p>
            <a:pPr>
              <a:buNone/>
            </a:pPr>
            <a:r>
              <a:rPr lang="sr-Cyrl-CS" sz="1800" dirty="0" smtClean="0"/>
              <a:t>5.Тим за инклузивно образовање</a:t>
            </a:r>
          </a:p>
          <a:p>
            <a:pPr>
              <a:buNone/>
            </a:pPr>
            <a:endParaRPr lang="sr-Cyrl-CS" sz="1800" dirty="0"/>
          </a:p>
          <a:p>
            <a:pPr>
              <a:buFontTx/>
              <a:buChar char="-"/>
            </a:pPr>
            <a:r>
              <a:rPr lang="sr-Cyrl-CS" sz="1800" dirty="0" smtClean="0"/>
              <a:t>Наставници и стручни сарадници који су ангажовани у наведеним активностима и тимовима , НЕ МОГУ добити посебне сате  стручног усавршавања у оквиру установе јер су њихова ангажовања обухваћена 40-часовном структуром радног времена .Уколико нису, битно је унети активности  члановима тимова и актива у 40 – часовно радно време.</a:t>
            </a:r>
          </a:p>
          <a:p>
            <a:pPr>
              <a:buNone/>
            </a:pPr>
            <a:r>
              <a:rPr lang="sr-Cyrl-CS" sz="1800" dirty="0" smtClean="0"/>
              <a:t>            по 66. члану ЗОСОВ – а (Завод о основама образовања и васпитања)</a:t>
            </a:r>
            <a:endParaRPr lang="en-US" sz="1800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Петогодишњи циклус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4483113"/>
          </a:xfrm>
        </p:spPr>
        <p:txBody>
          <a:bodyPr>
            <a:normAutofit/>
          </a:bodyPr>
          <a:lstStyle/>
          <a:p>
            <a:pPr algn="just"/>
            <a:r>
              <a:rPr lang="sr-Cyrl-CS" sz="2800" dirty="0" smtClean="0"/>
              <a:t>Гледано на нивоу  петогодишњег  циклуса  педагошки радник  треба да оствари 120 сати стручног </a:t>
            </a:r>
            <a:r>
              <a:rPr lang="en-US" sz="2800" dirty="0" smtClean="0"/>
              <a:t> </a:t>
            </a:r>
            <a:r>
              <a:rPr lang="sr-Cyrl-CS" sz="2800" dirty="0" smtClean="0"/>
              <a:t>усавршавања </a:t>
            </a:r>
            <a:r>
              <a:rPr lang="en-US" sz="2800" dirty="0" smtClean="0"/>
              <a:t> </a:t>
            </a:r>
            <a:r>
              <a:rPr lang="sr-Cyrl-CS" sz="2800" dirty="0" smtClean="0"/>
              <a:t>ван </a:t>
            </a:r>
            <a:r>
              <a:rPr lang="en-US" sz="2800" dirty="0" smtClean="0"/>
              <a:t> </a:t>
            </a:r>
            <a:r>
              <a:rPr lang="sr-Cyrl-CS" sz="2800" dirty="0" smtClean="0"/>
              <a:t>установе(24 х 5)</a:t>
            </a:r>
          </a:p>
          <a:p>
            <a:pPr algn="just">
              <a:buNone/>
            </a:pPr>
            <a:r>
              <a:rPr lang="sr-Cyrl-CS" sz="2800" dirty="0"/>
              <a:t> </a:t>
            </a:r>
            <a:r>
              <a:rPr lang="sr-Cyrl-CS" sz="2800" dirty="0" smtClean="0"/>
              <a:t>                                                 и  </a:t>
            </a:r>
          </a:p>
          <a:p>
            <a:pPr algn="just">
              <a:buNone/>
            </a:pPr>
            <a:r>
              <a:rPr lang="sr-Cyrl-CS" sz="2800" dirty="0" smtClean="0"/>
              <a:t>    220 сати стручног усавршавања у установи  (44 х 5)</a:t>
            </a:r>
          </a:p>
          <a:p>
            <a:pPr algn="just"/>
            <a:r>
              <a:rPr lang="sr-Cyrl-CS" sz="2800" dirty="0" smtClean="0"/>
              <a:t>Свако израђује  свој петогосишњи циклус, а број сати (бодова) прикупља сразмерно норми коју има у школи  у којој ради.</a:t>
            </a:r>
            <a:endParaRPr lang="en-US" sz="2800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i="1" dirty="0" smtClean="0"/>
              <a:t>Портфолио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/>
              <a:t>Све што радите треба документовати и прикупити.Тај  “документовани рад” чини вашу личну радну биографију, односно ПОРТФОЛИО.</a:t>
            </a:r>
          </a:p>
          <a:p>
            <a:r>
              <a:rPr lang="sr-Cyrl-CS" sz="2400" dirty="0" smtClean="0"/>
              <a:t>За портфолио можемо рећи да је то једна фасцикла у којој се налазе сви матерјали и докази који дају слику о раду једног педагошког радника .</a:t>
            </a:r>
          </a:p>
          <a:p>
            <a:r>
              <a:rPr lang="sr-Cyrl-CS" sz="2400" dirty="0" smtClean="0"/>
              <a:t>Портфолиом се доказује квалитет рада сваког педагошког радника </a:t>
            </a:r>
          </a:p>
          <a:p>
            <a:r>
              <a:rPr lang="sr-Cyrl-CS" sz="2400" dirty="0" smtClean="0"/>
              <a:t>У портфолиу треба да се нађу докази за које мислите да вас као педагошког радника посебно истиче</a:t>
            </a:r>
          </a:p>
          <a:p>
            <a:endParaRPr lang="en-US" sz="2400" dirty="0"/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Функција портфолиа</a:t>
            </a:r>
            <a:br>
              <a:rPr lang="sr-Cyrl-CS" dirty="0" smtClean="0"/>
            </a:br>
            <a:r>
              <a:rPr lang="sr-Cyrl-CS" dirty="0" smtClean="0"/>
              <a:t>(</a:t>
            </a:r>
            <a:r>
              <a:rPr lang="sr-Cyrl-CS" sz="3600" dirty="0" smtClean="0"/>
              <a:t>разлози за постојање већ поменутог)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000" dirty="0" smtClean="0"/>
              <a:t>За праћење професионалног развоја </a:t>
            </a:r>
          </a:p>
          <a:p>
            <a:r>
              <a:rPr lang="sr-Cyrl-CS" sz="2000" dirty="0" smtClean="0"/>
              <a:t>За личну промоцију</a:t>
            </a:r>
          </a:p>
          <a:p>
            <a:r>
              <a:rPr lang="sr-Cyrl-CS" sz="2000" dirty="0" smtClean="0"/>
              <a:t>За потребе спољашње евалуације</a:t>
            </a:r>
          </a:p>
          <a:p>
            <a:r>
              <a:rPr lang="sr-Cyrl-CS" sz="2000" dirty="0" smtClean="0"/>
              <a:t>За будући посао</a:t>
            </a:r>
          </a:p>
          <a:p>
            <a:pPr>
              <a:buNone/>
            </a:pPr>
            <a:r>
              <a:rPr lang="sr-Cyrl-CS" sz="2000" dirty="0" smtClean="0"/>
              <a:t>              ИМАМ СВОЈ ПОРТФОЛИО ЈЕР ...</a:t>
            </a:r>
          </a:p>
          <a:p>
            <a:pPr>
              <a:buFontTx/>
              <a:buChar char="-"/>
            </a:pPr>
            <a:r>
              <a:rPr lang="sr-Cyrl-CS" sz="2000" dirty="0" smtClean="0"/>
              <a:t>Ту чувам важне примере из своје праксе</a:t>
            </a:r>
          </a:p>
          <a:p>
            <a:pPr>
              <a:buFontTx/>
              <a:buChar char="-"/>
            </a:pPr>
            <a:r>
              <a:rPr lang="sr-Cyrl-CS" sz="2000" dirty="0" smtClean="0"/>
              <a:t>Ту чувам и пратим оно најважније у свом раду</a:t>
            </a:r>
          </a:p>
          <a:p>
            <a:pPr>
              <a:buFontTx/>
              <a:buChar char="-"/>
            </a:pPr>
            <a:r>
              <a:rPr lang="sr-Cyrl-CS" sz="2000" dirty="0" smtClean="0"/>
              <a:t>Ту приказујем шта радим и како радим</a:t>
            </a:r>
          </a:p>
          <a:p>
            <a:pPr>
              <a:buFontTx/>
              <a:buChar char="-"/>
            </a:pPr>
            <a:r>
              <a:rPr lang="sr-Cyrl-CS" sz="2000" dirty="0" smtClean="0"/>
              <a:t>Ту пратим и анализирам свој рад</a:t>
            </a:r>
          </a:p>
          <a:p>
            <a:pPr>
              <a:buFontTx/>
              <a:buChar char="-"/>
            </a:pPr>
            <a:r>
              <a:rPr lang="sr-Cyrl-CS" sz="2000" dirty="0" smtClean="0"/>
              <a:t>Ту усавршавам свој рад</a:t>
            </a:r>
          </a:p>
          <a:p>
            <a:pPr>
              <a:buFontTx/>
              <a:buChar char="-"/>
            </a:pPr>
            <a:r>
              <a:rPr lang="sr-Cyrl-CS" sz="2000" dirty="0" smtClean="0"/>
              <a:t>Ту планирам своје стручно усавршавање</a:t>
            </a:r>
          </a:p>
          <a:p>
            <a:pPr>
              <a:buNone/>
            </a:pPr>
            <a:endParaRPr lang="sr-Cyrl-CS" sz="2000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САДРЖАЈ ПОРТФОЛИА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Насловна страна</a:t>
            </a:r>
          </a:p>
          <a:p>
            <a:r>
              <a:rPr lang="sr-Cyrl-CS" dirty="0" smtClean="0"/>
              <a:t>Садржај</a:t>
            </a:r>
          </a:p>
          <a:p>
            <a:r>
              <a:rPr lang="sr-Cyrl-CS" dirty="0" smtClean="0"/>
              <a:t>Рада биографија</a:t>
            </a:r>
          </a:p>
          <a:p>
            <a:r>
              <a:rPr lang="sr-Cyrl-CS" dirty="0" smtClean="0"/>
              <a:t>Лични извештај</a:t>
            </a:r>
          </a:p>
          <a:p>
            <a:r>
              <a:rPr lang="sr-Cyrl-CS" dirty="0" smtClean="0"/>
              <a:t>Лична професионална филозофија – ЛПФ</a:t>
            </a:r>
          </a:p>
          <a:p>
            <a:r>
              <a:rPr lang="sr-Cyrl-CS" dirty="0" smtClean="0"/>
              <a:t>Компетенције</a:t>
            </a:r>
          </a:p>
          <a:p>
            <a:r>
              <a:rPr lang="sr-Cyrl-CS" dirty="0" smtClean="0"/>
              <a:t>Лични план професионалног развоја</a:t>
            </a:r>
          </a:p>
          <a:p>
            <a:r>
              <a:rPr lang="sr-Cyrl-CS" dirty="0" smtClean="0"/>
              <a:t>Прикупљање доказа и савети за избор доказа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Насловна страна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Насловну страну самовољно креирати на свој начин</a:t>
            </a:r>
          </a:p>
          <a:p>
            <a:r>
              <a:rPr lang="sr-Cyrl-CS" dirty="0" smtClean="0"/>
              <a:t>Она треба да садржи ваше име и презиме, као и контакт податке (</a:t>
            </a:r>
            <a:r>
              <a:rPr lang="sr-Cyrl-CS" sz="2400" dirty="0" smtClean="0"/>
              <a:t>телефон, адресу...)</a:t>
            </a:r>
          </a:p>
          <a:p>
            <a:r>
              <a:rPr lang="sr-Cyrl-CS" dirty="0" smtClean="0"/>
              <a:t>На насловној страни се може наћи и ваша слика, а која на адекватан начин одсликава ваш рад (</a:t>
            </a:r>
            <a:r>
              <a:rPr lang="sr-Cyrl-CS" sz="2400" dirty="0" smtClean="0"/>
              <a:t>рад на часу, приредба, примање неке награде, признања...)</a:t>
            </a:r>
            <a:endParaRPr lang="en-US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533</TotalTime>
  <Words>1046</Words>
  <Application>Microsoft Office PowerPoint</Application>
  <PresentationFormat>On-screen Show (4:3)</PresentationFormat>
  <Paragraphs>132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Портфолио запослених у образовању – фактор професионалног развоја</vt:lpstr>
      <vt:lpstr>Законске  обавезе  педагошких  радника  у  школи</vt:lpstr>
      <vt:lpstr>Slide 3</vt:lpstr>
      <vt:lpstr>ВАЖНО!</vt:lpstr>
      <vt:lpstr>Петогодишњи циклус</vt:lpstr>
      <vt:lpstr>Портфолио</vt:lpstr>
      <vt:lpstr>Функција портфолиа (разлози за постојање већ поменутог)</vt:lpstr>
      <vt:lpstr>САДРЖАЈ ПОРТФОЛИА</vt:lpstr>
      <vt:lpstr>Насловна страна</vt:lpstr>
      <vt:lpstr>Садржај</vt:lpstr>
      <vt:lpstr>Радна биографија</vt:lpstr>
      <vt:lpstr>Лични извештај – извештај о раду</vt:lpstr>
      <vt:lpstr>Лична професионална филозофија ЛПФ</vt:lpstr>
      <vt:lpstr>Компетенције – појам и значење</vt:lpstr>
      <vt:lpstr>Лични план професионалног          развоја</vt:lpstr>
      <vt:lpstr>Прикупљање доказа и савети за избор доказа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Sandra</dc:creator>
  <cp:lastModifiedBy>User</cp:lastModifiedBy>
  <cp:revision>45</cp:revision>
  <dcterms:created xsi:type="dcterms:W3CDTF">2014-03-01T18:48:52Z</dcterms:created>
  <dcterms:modified xsi:type="dcterms:W3CDTF">2014-03-20T09:27:42Z</dcterms:modified>
</cp:coreProperties>
</file>